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70" r:id="rId4"/>
    <p:sldId id="272" r:id="rId5"/>
    <p:sldId id="259" r:id="rId6"/>
    <p:sldId id="273" r:id="rId7"/>
    <p:sldId id="260" r:id="rId8"/>
    <p:sldId id="277" r:id="rId9"/>
    <p:sldId id="261" r:id="rId10"/>
    <p:sldId id="27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2B4319-5465-4362-A35C-ED99CFE9ED2E}" type="datetimeFigureOut">
              <a:rPr lang="ar-IQ" smtClean="0"/>
              <a:t>11/05/1443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98969C-42C2-4E03-AE72-2912B5948F28}" type="slidenum">
              <a:rPr lang="ar-IQ" smtClean="0"/>
              <a:t>‹#›</a:t>
            </a:fld>
            <a:endParaRPr lang="ar-IQ"/>
          </a:p>
        </p:txBody>
      </p:sp>
    </p:spTree>
    <p:extLst>
      <p:ext uri="{BB962C8B-B14F-4D97-AF65-F5344CB8AC3E}">
        <p14:creationId xmlns:p14="http://schemas.microsoft.com/office/powerpoint/2010/main" val="30603156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08576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23994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18999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94720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20865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86620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409495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90239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833565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28275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11/05/1443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33951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63889F-EBDF-4F88-A291-E33AA0359C80}" type="datetimeFigureOut">
              <a:rPr lang="ar-IQ" smtClean="0"/>
              <a:pPr/>
              <a:t>11/05/1443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4C92E4-E83D-47BF-9B18-AD3F88DAEA4B}" type="slidenum">
              <a:rPr lang="ar-IQ" smtClean="0"/>
              <a:pPr/>
              <a:t>‹#›</a:t>
            </a:fld>
            <a:endParaRPr lang="ar-IQ"/>
          </a:p>
        </p:txBody>
      </p:sp>
    </p:spTree>
    <p:extLst>
      <p:ext uri="{BB962C8B-B14F-4D97-AF65-F5344CB8AC3E}">
        <p14:creationId xmlns:p14="http://schemas.microsoft.com/office/powerpoint/2010/main" val="293055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Rectangle 9"/>
          <p:cNvSpPr/>
          <p:nvPr/>
        </p:nvSpPr>
        <p:spPr>
          <a:xfrm>
            <a:off x="323528" y="116632"/>
            <a:ext cx="8463314" cy="1512168"/>
          </a:xfrm>
          <a:prstGeom prst="rect">
            <a:avLst/>
          </a:prstGeom>
          <a:solidFill>
            <a:schemeClr val="bg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Rectangle 18"/>
          <p:cNvSpPr/>
          <p:nvPr/>
        </p:nvSpPr>
        <p:spPr>
          <a:xfrm rot="16200000">
            <a:off x="4192789" y="2192509"/>
            <a:ext cx="6741368" cy="2589614"/>
          </a:xfrm>
          <a:prstGeom prst="rect">
            <a:avLst/>
          </a:prstGeom>
          <a:solidFill>
            <a:schemeClr val="bg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3" name="TextBox 22"/>
          <p:cNvSpPr txBox="1"/>
          <p:nvPr/>
        </p:nvSpPr>
        <p:spPr>
          <a:xfrm>
            <a:off x="1463476" y="4551822"/>
            <a:ext cx="4604703"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IQ" sz="3200" b="1" dirty="0" err="1"/>
              <a:t>د.ندى</a:t>
            </a:r>
            <a:r>
              <a:rPr lang="ar-IQ" sz="3200" b="1" dirty="0"/>
              <a:t> </a:t>
            </a:r>
            <a:r>
              <a:rPr lang="ar-IQ" sz="3200" b="1" dirty="0" err="1"/>
              <a:t>عبدالامير</a:t>
            </a:r>
            <a:endParaRPr lang="ar-IQ" sz="3200" dirty="0"/>
          </a:p>
        </p:txBody>
      </p:sp>
      <p:sp>
        <p:nvSpPr>
          <p:cNvPr id="24" name="TextBox 23"/>
          <p:cNvSpPr txBox="1"/>
          <p:nvPr/>
        </p:nvSpPr>
        <p:spPr>
          <a:xfrm>
            <a:off x="4067944" y="285728"/>
            <a:ext cx="464746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dirty="0" smtClean="0"/>
              <a:t>جامعة البصرة </a:t>
            </a:r>
          </a:p>
          <a:p>
            <a:r>
              <a:rPr lang="ar-SA" sz="2400" b="1" dirty="0" smtClean="0"/>
              <a:t>كلية الزراعة </a:t>
            </a:r>
            <a:endParaRPr lang="en-US" sz="2400" b="1" dirty="0" smtClean="0"/>
          </a:p>
          <a:p>
            <a:r>
              <a:rPr lang="ar-IQ" sz="2400" b="1" dirty="0" smtClean="0"/>
              <a:t>قسم </a:t>
            </a:r>
            <a:r>
              <a:rPr lang="ar-IQ" sz="2400" b="1" dirty="0" smtClean="0"/>
              <a:t>البستنة وهندسة الحدائق </a:t>
            </a:r>
            <a:endParaRPr lang="ar-IQ" sz="2400" b="1" dirty="0"/>
          </a:p>
        </p:txBody>
      </p:sp>
      <p:sp>
        <p:nvSpPr>
          <p:cNvPr id="2" name="مستطيل 1"/>
          <p:cNvSpPr/>
          <p:nvPr/>
        </p:nvSpPr>
        <p:spPr>
          <a:xfrm>
            <a:off x="290641" y="2420888"/>
            <a:ext cx="8391876" cy="17145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3200" b="1" dirty="0" smtClean="0"/>
              <a:t>المحاضرة </a:t>
            </a:r>
            <a:r>
              <a:rPr lang="ar-IQ" sz="3200" b="1" dirty="0"/>
              <a:t>العاشرة   اساسيات بستنة  (  نظري )</a:t>
            </a:r>
            <a:endParaRPr lang="ar-IQ" sz="3200" dirty="0"/>
          </a:p>
        </p:txBody>
      </p:sp>
      <p:pic>
        <p:nvPicPr>
          <p:cNvPr id="1026" name="Picture 2" descr="C:\Users\D6344~1.SAD\AppData\Local\Temp\ksohtml\wps8567.tm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34" y="176279"/>
            <a:ext cx="1533525" cy="141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7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6" name="Rectangle 5"/>
          <p:cNvSpPr/>
          <p:nvPr/>
        </p:nvSpPr>
        <p:spPr>
          <a:xfrm>
            <a:off x="6072198" y="214290"/>
            <a:ext cx="2786082" cy="6429420"/>
          </a:xfrm>
          <a:prstGeom prst="rect">
            <a:avLst/>
          </a:prstGeom>
          <a:solidFill>
            <a:schemeClr val="bg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ectangle 8"/>
          <p:cNvSpPr/>
          <p:nvPr/>
        </p:nvSpPr>
        <p:spPr>
          <a:xfrm>
            <a:off x="6429388" y="428604"/>
            <a:ext cx="2071702" cy="21431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TextBox 9"/>
          <p:cNvSpPr txBox="1"/>
          <p:nvPr/>
        </p:nvSpPr>
        <p:spPr>
          <a:xfrm>
            <a:off x="6572264" y="642918"/>
            <a:ext cx="1785950" cy="1077218"/>
          </a:xfrm>
          <a:prstGeom prst="rect">
            <a:avLst/>
          </a:prstGeom>
          <a:noFill/>
        </p:spPr>
        <p:txBody>
          <a:bodyPr wrap="square" rtlCol="1">
            <a:spAutoFit/>
          </a:bodyPr>
          <a:lstStyle/>
          <a:p>
            <a:pPr algn="ctr"/>
            <a:r>
              <a:rPr lang="ar-SA" sz="3200" b="1" dirty="0" smtClean="0"/>
              <a:t>شكرا لحسن اصغائكم </a:t>
            </a:r>
            <a:endParaRPr lang="ar-IQ" sz="32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52736"/>
            <a:ext cx="54006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4)">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99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70881" y="827422"/>
            <a:ext cx="8564725" cy="4893647"/>
          </a:xfrm>
          <a:prstGeom prst="rect">
            <a:avLst/>
          </a:prstGeom>
          <a:solidFill>
            <a:schemeClr val="lt1"/>
          </a:solid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ar-IQ" sz="2400" b="1" dirty="0"/>
              <a:t>اساسيات جني الثمار والحاصلات البستانية</a:t>
            </a:r>
          </a:p>
          <a:p>
            <a:pPr algn="just"/>
            <a:r>
              <a:rPr lang="ar-IQ" sz="2400" b="1" dirty="0"/>
              <a:t>من أهم المؤشرات التي تستخدم لتحديد موعد جني الثمار :-</a:t>
            </a:r>
          </a:p>
          <a:p>
            <a:pPr algn="just"/>
            <a:r>
              <a:rPr lang="ar-IQ" sz="2400" b="1" dirty="0"/>
              <a:t>1-عدد الايام من الازهار حتى القطف </a:t>
            </a:r>
          </a:p>
          <a:p>
            <a:pPr algn="just"/>
            <a:r>
              <a:rPr lang="ar-IQ" sz="2400" b="1" dirty="0"/>
              <a:t>2-اللون الاساسي للثمار</a:t>
            </a:r>
          </a:p>
          <a:p>
            <a:pPr algn="just"/>
            <a:r>
              <a:rPr lang="ar-IQ" sz="2400" b="1" dirty="0"/>
              <a:t>3-نسبة المواد الصلبة الذائبة الكلية</a:t>
            </a:r>
          </a:p>
          <a:p>
            <a:pPr algn="just"/>
            <a:r>
              <a:rPr lang="ar-IQ" sz="2400" b="1" dirty="0"/>
              <a:t>4-لون البذور</a:t>
            </a:r>
          </a:p>
          <a:p>
            <a:pPr algn="just"/>
            <a:r>
              <a:rPr lang="ar-IQ" sz="2400" b="1" dirty="0"/>
              <a:t>5-حجم الثمار</a:t>
            </a:r>
          </a:p>
          <a:p>
            <a:pPr algn="just"/>
            <a:r>
              <a:rPr lang="ar-IQ" sz="2400" b="1" dirty="0"/>
              <a:t>6-سهولة فصل الثمار عن </a:t>
            </a:r>
            <a:r>
              <a:rPr lang="ar-IQ" sz="2400" b="1" dirty="0" smtClean="0"/>
              <a:t>النباتات</a:t>
            </a:r>
          </a:p>
          <a:p>
            <a:pPr algn="just"/>
            <a:r>
              <a:rPr lang="ar-IQ" sz="2400" b="1" dirty="0" smtClean="0"/>
              <a:t> </a:t>
            </a:r>
            <a:r>
              <a:rPr lang="ar-IQ" sz="2400" b="1" dirty="0"/>
              <a:t>وفصل النواة عن اللحم</a:t>
            </a:r>
          </a:p>
          <a:p>
            <a:pPr algn="just"/>
            <a:r>
              <a:rPr lang="ar-IQ" sz="2400" b="1" dirty="0"/>
              <a:t>7-سرعة التنفس</a:t>
            </a:r>
          </a:p>
          <a:p>
            <a:pPr algn="just"/>
            <a:r>
              <a:rPr lang="ar-IQ" sz="2400" b="1" dirty="0"/>
              <a:t>8-درجة صلابة الثمار</a:t>
            </a:r>
          </a:p>
          <a:p>
            <a:pPr algn="just"/>
            <a:r>
              <a:rPr lang="ar-IQ" sz="2400" b="1" dirty="0"/>
              <a:t>9-نسبة السكر/ </a:t>
            </a:r>
            <a:r>
              <a:rPr lang="ar-IQ" sz="2400" b="1" dirty="0" smtClean="0"/>
              <a:t>الحامض</a:t>
            </a:r>
          </a:p>
          <a:p>
            <a:pPr algn="just"/>
            <a:r>
              <a:rPr lang="ar-IQ" sz="2400" b="1" dirty="0"/>
              <a:t>10-طول الثمرة </a:t>
            </a:r>
            <a:r>
              <a:rPr lang="ar-IQ" sz="2400" b="1" dirty="0" smtClean="0"/>
              <a:t>وقطرها</a:t>
            </a:r>
            <a:endParaRPr lang="ar-IQ" sz="2400" b="1" dirty="0"/>
          </a:p>
        </p:txBody>
      </p:sp>
      <p:sp>
        <p:nvSpPr>
          <p:cNvPr id="3" name="مستطيل 2"/>
          <p:cNvSpPr/>
          <p:nvPr/>
        </p:nvSpPr>
        <p:spPr>
          <a:xfrm>
            <a:off x="6429388" y="214290"/>
            <a:ext cx="2459434" cy="707886"/>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pPr lvl="0" algn="ctr" fontAlgn="base">
              <a:spcBef>
                <a:spcPct val="0"/>
              </a:spcBef>
              <a:spcAft>
                <a:spcPct val="0"/>
              </a:spcAft>
            </a:pPr>
            <a:r>
              <a:rPr kumimoji="0" lang="ar-SA" sz="4000" b="1" i="0" u="none" strike="noStrike" cap="none" normalizeH="0" baseline="0" dirty="0" smtClean="0">
                <a:ln>
                  <a:noFill/>
                </a:ln>
                <a:solidFill>
                  <a:schemeClr val="tx1"/>
                </a:solidFill>
                <a:effectLst/>
                <a:latin typeface="Arabic Transparent"/>
                <a:ea typeface="Calibri" pitchFamily="34" charset="0"/>
                <a:cs typeface="Arial" pitchFamily="34" charset="0"/>
              </a:rPr>
              <a:t>المقدمة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81" y="1772816"/>
            <a:ext cx="4777183"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23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50605" y="248449"/>
            <a:ext cx="8643998"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2800" b="1" dirty="0"/>
              <a:t>الطرق المتبعة في جني الحاصلات البستانية :-</a:t>
            </a:r>
          </a:p>
          <a:p>
            <a:r>
              <a:rPr lang="ar-IQ" sz="2800" b="1" dirty="0"/>
              <a:t>يعتمد قطف الثمار على عوامل عديدة منها:-</a:t>
            </a:r>
          </a:p>
          <a:p>
            <a:r>
              <a:rPr lang="ar-IQ" sz="2800" b="1" dirty="0"/>
              <a:t>1-نوع المحصول وصنفه </a:t>
            </a:r>
          </a:p>
          <a:p>
            <a:r>
              <a:rPr lang="ar-IQ" sz="2800" b="1" dirty="0"/>
              <a:t>2-طريقة استعمال المحصول</a:t>
            </a:r>
          </a:p>
          <a:p>
            <a:r>
              <a:rPr lang="ar-IQ" sz="2800" b="1" dirty="0"/>
              <a:t>3-تكاليف الجني</a:t>
            </a:r>
          </a:p>
          <a:p>
            <a:r>
              <a:rPr lang="ar-IQ" sz="2800" b="1" dirty="0"/>
              <a:t>4-حجم المحصول</a:t>
            </a:r>
          </a:p>
          <a:p>
            <a:r>
              <a:rPr lang="ar-IQ" sz="2800" b="1" dirty="0"/>
              <a:t>5-طريقة الزراعة ومسافات الغرس</a:t>
            </a:r>
          </a:p>
          <a:p>
            <a:r>
              <a:rPr lang="ar-IQ" sz="2800" b="1" dirty="0"/>
              <a:t>6-طبيعة ارض البستان منبسطة أو منحدرة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مستطيل 1"/>
          <p:cNvSpPr/>
          <p:nvPr/>
        </p:nvSpPr>
        <p:spPr>
          <a:xfrm>
            <a:off x="179512" y="289679"/>
            <a:ext cx="8784976"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2400" b="1" dirty="0"/>
              <a:t>ومن طرق الجني </a:t>
            </a:r>
            <a:r>
              <a:rPr lang="ar-IQ" sz="2400" b="1" dirty="0" err="1"/>
              <a:t>مايلي</a:t>
            </a:r>
            <a:r>
              <a:rPr lang="ar-IQ" sz="2400" b="1" dirty="0"/>
              <a:t>:-</a:t>
            </a:r>
            <a:endParaRPr lang="ar-IQ" sz="2400" dirty="0"/>
          </a:p>
          <a:p>
            <a:r>
              <a:rPr lang="en-US" sz="2400" b="1" dirty="0"/>
              <a:t>Hand </a:t>
            </a:r>
            <a:r>
              <a:rPr lang="en-US" sz="2400" b="1" dirty="0" err="1"/>
              <a:t>piciking</a:t>
            </a:r>
            <a:r>
              <a:rPr lang="en-US" sz="2400" b="1" dirty="0"/>
              <a:t>    1-</a:t>
            </a:r>
            <a:r>
              <a:rPr lang="ar-IQ" sz="2400" b="1" dirty="0"/>
              <a:t>الطريقة اليدوية</a:t>
            </a:r>
            <a:endParaRPr lang="ar-IQ" sz="2400" dirty="0"/>
          </a:p>
          <a:p>
            <a:r>
              <a:rPr lang="ar-IQ" sz="2400" b="1" dirty="0"/>
              <a:t>وهي طريقة مكلفة من الناحية الاقتصادية ومن خلالها يمكن اختيار الثمار المكتملة النمو الناضجة حسب طريقة الاستعمال</a:t>
            </a:r>
          </a:p>
        </p:txBody>
      </p:sp>
      <p:sp>
        <p:nvSpPr>
          <p:cNvPr id="5" name="مستطيل 4"/>
          <p:cNvSpPr/>
          <p:nvPr/>
        </p:nvSpPr>
        <p:spPr>
          <a:xfrm>
            <a:off x="187693" y="2060848"/>
            <a:ext cx="8784976"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400" b="1" dirty="0" smtClean="0"/>
              <a:t>قد </a:t>
            </a:r>
            <a:r>
              <a:rPr lang="ar-IQ" sz="2400" b="1" dirty="0"/>
              <a:t>تستخدم الهزازات كما في فاكهة النقل او توجيه تيار من الهواء وقد تستخدم الحاصدات الميكانيكية مع نباتات الخضر مثل البطاطا والبصل والبطيخ وهي طريقة سريعة وقليلة التكاليف وتقطف الثمار دفعة واحدة ولكنها قد تؤدي الى تشقق الثمار عند سقوطها على الارض وقد تؤثر على الاشجار اثناء هزها</a:t>
            </a:r>
            <a:endParaRPr lang="ar-IQ" sz="2400" b="1" dirty="0"/>
          </a:p>
        </p:txBody>
      </p:sp>
      <p:sp>
        <p:nvSpPr>
          <p:cNvPr id="3" name="مستطيل 2"/>
          <p:cNvSpPr/>
          <p:nvPr/>
        </p:nvSpPr>
        <p:spPr>
          <a:xfrm>
            <a:off x="187693" y="3861048"/>
            <a:ext cx="8776795"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dirty="0"/>
              <a:t>Packing   </a:t>
            </a:r>
            <a:r>
              <a:rPr lang="ar-IQ" sz="2400" b="1" dirty="0"/>
              <a:t>التعبئة</a:t>
            </a:r>
          </a:p>
          <a:p>
            <a:r>
              <a:rPr lang="ar-IQ" sz="2400" b="1" dirty="0"/>
              <a:t>من الامور التي تجري على الثمار قبل التعبئة </a:t>
            </a:r>
            <a:r>
              <a:rPr lang="ar-IQ" sz="2400" b="1" dirty="0" err="1"/>
              <a:t>مايلي</a:t>
            </a:r>
            <a:r>
              <a:rPr lang="ar-IQ" sz="2400" b="1" dirty="0"/>
              <a:t> :-</a:t>
            </a:r>
          </a:p>
          <a:p>
            <a:r>
              <a:rPr lang="ar-IQ" sz="2400" b="1" dirty="0"/>
              <a:t>1-تفريغ </a:t>
            </a:r>
            <a:r>
              <a:rPr lang="ar-IQ" sz="2400" b="1" dirty="0" err="1"/>
              <a:t>الثمارمن</a:t>
            </a:r>
            <a:r>
              <a:rPr lang="ar-IQ" sz="2400" b="1" dirty="0"/>
              <a:t> العبوات المختلفة</a:t>
            </a:r>
          </a:p>
          <a:p>
            <a:r>
              <a:rPr lang="en-US" sz="2400" b="1" dirty="0"/>
              <a:t>Precooling:-    2-</a:t>
            </a:r>
            <a:r>
              <a:rPr lang="ar-IQ" sz="2400" b="1" dirty="0"/>
              <a:t>التبريد السريع للثمار  ( التبريد المبدئي )</a:t>
            </a:r>
          </a:p>
          <a:p>
            <a:r>
              <a:rPr lang="ar-IQ" sz="2400" b="1" dirty="0"/>
              <a:t>ويقصد به الازالة السريعة للحرارة الحقل من الثمار والحاصلات بعد الحصاد مباشرة وخفض درجة حرارة الحاصلات الى  45-55 ف قبل الشحن او الخزن ويجب ان تنتهي بمدة </a:t>
            </a:r>
            <a:r>
              <a:rPr lang="ar-IQ" sz="2400" b="1" dirty="0" err="1"/>
              <a:t>لاتزيد</a:t>
            </a:r>
            <a:r>
              <a:rPr lang="ar-IQ" sz="2400" b="1" dirty="0"/>
              <a:t> عن 24 ساعة</a:t>
            </a:r>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2000"/>
          </a:schemeClr>
        </a:solidFill>
        <a:effectLst/>
      </p:bgPr>
    </p:bg>
    <p:spTree>
      <p:nvGrpSpPr>
        <p:cNvPr id="1" name=""/>
        <p:cNvGrpSpPr/>
        <p:nvPr/>
      </p:nvGrpSpPr>
      <p:grpSpPr>
        <a:xfrm>
          <a:off x="0" y="0"/>
          <a:ext cx="0" cy="0"/>
          <a:chOff x="0" y="0"/>
          <a:chExt cx="0" cy="0"/>
        </a:xfrm>
      </p:grpSpPr>
      <p:sp>
        <p:nvSpPr>
          <p:cNvPr id="2" name="مستطيل 1"/>
          <p:cNvSpPr/>
          <p:nvPr/>
        </p:nvSpPr>
        <p:spPr>
          <a:xfrm>
            <a:off x="251520" y="428604"/>
            <a:ext cx="8601442" cy="2677656"/>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r>
              <a:rPr lang="ar-IQ" sz="2800" b="1" dirty="0"/>
              <a:t>اهدافها :-</a:t>
            </a:r>
            <a:endParaRPr lang="ar-IQ" sz="2800" dirty="0"/>
          </a:p>
          <a:p>
            <a:r>
              <a:rPr lang="ar-IQ" sz="2800" b="1" dirty="0"/>
              <a:t>1-إيقاف عمليات النضج</a:t>
            </a:r>
          </a:p>
          <a:p>
            <a:r>
              <a:rPr lang="ar-IQ" sz="2800" b="1" dirty="0"/>
              <a:t>2-وقف نمو الاحياء المجهرية</a:t>
            </a:r>
          </a:p>
          <a:p>
            <a:r>
              <a:rPr lang="ar-IQ" sz="2800" b="1" dirty="0"/>
              <a:t>3-منع فقدان الوزن</a:t>
            </a:r>
          </a:p>
          <a:p>
            <a:r>
              <a:rPr lang="ar-IQ" sz="2800" b="1" dirty="0"/>
              <a:t>4-شكل وحجم الثمار</a:t>
            </a:r>
          </a:p>
          <a:p>
            <a:r>
              <a:rPr lang="ar-IQ" sz="2800" b="1" dirty="0"/>
              <a:t>5-الحرارة النوعية</a:t>
            </a:r>
          </a:p>
        </p:txBody>
      </p:sp>
      <p:sp>
        <p:nvSpPr>
          <p:cNvPr id="6" name="Chevron 5"/>
          <p:cNvSpPr/>
          <p:nvPr/>
        </p:nvSpPr>
        <p:spPr>
          <a:xfrm rot="5400000">
            <a:off x="4115637" y="2863512"/>
            <a:ext cx="873207" cy="1525658"/>
          </a:xfrm>
          <a:prstGeom prst="chevron">
            <a:avLst/>
          </a:prstGeom>
          <a:ln/>
        </p:spPr>
        <p:style>
          <a:lnRef idx="1">
            <a:schemeClr val="dk1"/>
          </a:lnRef>
          <a:fillRef idx="2">
            <a:schemeClr val="dk1"/>
          </a:fillRef>
          <a:effectRef idx="1">
            <a:schemeClr val="dk1"/>
          </a:effectRef>
          <a:fontRef idx="minor">
            <a:schemeClr val="dk1"/>
          </a:fontRef>
        </p:style>
        <p:txBody>
          <a:bodyPr rtlCol="1" anchor="ctr"/>
          <a:lstStyle/>
          <a:p>
            <a:pPr algn="ctr"/>
            <a:endParaRPr lang="ar-IQ">
              <a:solidFill>
                <a:schemeClr val="tx1"/>
              </a:solidFill>
            </a:endParaRPr>
          </a:p>
        </p:txBody>
      </p:sp>
      <p:sp>
        <p:nvSpPr>
          <p:cNvPr id="7" name="مستطيل 6"/>
          <p:cNvSpPr/>
          <p:nvPr/>
        </p:nvSpPr>
        <p:spPr>
          <a:xfrm>
            <a:off x="395536" y="4149080"/>
            <a:ext cx="8601442" cy="2246769"/>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800" b="1" dirty="0"/>
              <a:t>العوامل المؤثرة على التبريد:-</a:t>
            </a:r>
          </a:p>
          <a:p>
            <a:pPr algn="just"/>
            <a:r>
              <a:rPr lang="ar-IQ" sz="2800" b="1" dirty="0"/>
              <a:t>أ-الحرارة البدائية والنهائية للثمار أي حرارة الحقل والحرارة المراد بقائها بعد التبريد</a:t>
            </a:r>
          </a:p>
          <a:p>
            <a:pPr algn="just"/>
            <a:r>
              <a:rPr lang="ar-IQ" sz="2800" b="1" dirty="0"/>
              <a:t>ب-درجة حرارة وسط التبريد </a:t>
            </a:r>
            <a:r>
              <a:rPr lang="ar-IQ" sz="2800" b="1" dirty="0" err="1"/>
              <a:t>وكفائته</a:t>
            </a:r>
            <a:endParaRPr lang="ar-IQ" sz="2800" b="1" dirty="0"/>
          </a:p>
          <a:p>
            <a:pPr algn="just"/>
            <a:r>
              <a:rPr lang="ar-IQ" sz="2800" b="1" dirty="0"/>
              <a:t>ج-مدى تلامس التبريد مع الثمار</a:t>
            </a:r>
          </a:p>
        </p:txBody>
      </p:sp>
    </p:spTree>
    <p:extLst>
      <p:ext uri="{BB962C8B-B14F-4D97-AF65-F5344CB8AC3E}">
        <p14:creationId xmlns:p14="http://schemas.microsoft.com/office/powerpoint/2010/main" val="130952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395536" y="332656"/>
            <a:ext cx="8365177"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2800" b="1" dirty="0"/>
              <a:t>ومن طرق التبريد المبدئي :-</a:t>
            </a:r>
            <a:endParaRPr lang="ar-IQ" sz="2800" dirty="0"/>
          </a:p>
          <a:p>
            <a:r>
              <a:rPr lang="ar-IQ" sz="2800" b="1" dirty="0"/>
              <a:t>1-غرفة التبريد الثابت</a:t>
            </a:r>
          </a:p>
          <a:p>
            <a:r>
              <a:rPr lang="ar-IQ" sz="2800" b="1" dirty="0"/>
              <a:t>2-التبريد بالهواء المدفوع</a:t>
            </a:r>
          </a:p>
          <a:p>
            <a:r>
              <a:rPr lang="ar-IQ" sz="2800" b="1" dirty="0"/>
              <a:t>3-التبريد المائي</a:t>
            </a:r>
          </a:p>
          <a:p>
            <a:r>
              <a:rPr lang="ar-IQ" sz="2800" b="1" dirty="0"/>
              <a:t>4-التبريد </a:t>
            </a:r>
            <a:r>
              <a:rPr lang="ar-IQ" sz="2800" b="1" dirty="0" smtClean="0"/>
              <a:t>بالتفريغ</a:t>
            </a:r>
          </a:p>
          <a:p>
            <a:r>
              <a:rPr lang="ar-IQ" sz="2800" b="1" dirty="0"/>
              <a:t>5-التبريد بالثلج   </a:t>
            </a:r>
          </a:p>
        </p:txBody>
      </p:sp>
      <p:sp>
        <p:nvSpPr>
          <p:cNvPr id="2" name="مستطيل 1"/>
          <p:cNvSpPr/>
          <p:nvPr/>
        </p:nvSpPr>
        <p:spPr>
          <a:xfrm>
            <a:off x="395536" y="3140968"/>
            <a:ext cx="8365176"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dirty="0"/>
              <a:t> :-Sorting   3-</a:t>
            </a:r>
            <a:r>
              <a:rPr lang="ar-IQ" sz="2400" b="1" dirty="0"/>
              <a:t>فرز الثمار</a:t>
            </a:r>
          </a:p>
          <a:p>
            <a:pPr algn="just"/>
            <a:r>
              <a:rPr lang="ar-IQ" sz="2400" b="1" dirty="0"/>
              <a:t>وهو ازالة الثمار غير الملائمة للاستعمال</a:t>
            </a:r>
          </a:p>
          <a:p>
            <a:pPr algn="just"/>
            <a:r>
              <a:rPr lang="ar-IQ" sz="2400" b="1" dirty="0"/>
              <a:t> </a:t>
            </a:r>
            <a:r>
              <a:rPr lang="en-US" sz="2400" b="1" dirty="0"/>
              <a:t>Grading   4-</a:t>
            </a:r>
            <a:r>
              <a:rPr lang="ar-IQ" sz="2400" b="1" dirty="0"/>
              <a:t>تدريج الثمار :-</a:t>
            </a:r>
          </a:p>
          <a:p>
            <a:pPr algn="just"/>
            <a:r>
              <a:rPr lang="ar-IQ" sz="2400" b="1" dirty="0"/>
              <a:t>ويقصد به تقسيم الثمار الصالحة للاستهلاك الى عدة درجات معتمدا على نوع المحصول واللون وشكل الثمرة والحجم أما يدوي او ميكانيكي</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alpha val="72000"/>
          </a:srgbClr>
        </a:solidFill>
        <a:effectLst/>
      </p:bgPr>
    </p:bg>
    <p:spTree>
      <p:nvGrpSpPr>
        <p:cNvPr id="1" name=""/>
        <p:cNvGrpSpPr/>
        <p:nvPr/>
      </p:nvGrpSpPr>
      <p:grpSpPr>
        <a:xfrm>
          <a:off x="0" y="0"/>
          <a:ext cx="0" cy="0"/>
          <a:chOff x="0" y="0"/>
          <a:chExt cx="0" cy="0"/>
        </a:xfrm>
      </p:grpSpPr>
      <p:sp>
        <p:nvSpPr>
          <p:cNvPr id="3" name="مستطيل 2"/>
          <p:cNvSpPr/>
          <p:nvPr/>
        </p:nvSpPr>
        <p:spPr>
          <a:xfrm>
            <a:off x="304412" y="188640"/>
            <a:ext cx="8660075" cy="449353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600" b="1" dirty="0" smtClean="0"/>
              <a:t>:-Waxing  5-</a:t>
            </a:r>
            <a:r>
              <a:rPr lang="ar-IQ" sz="2600" b="1" dirty="0" smtClean="0"/>
              <a:t>التشميع </a:t>
            </a:r>
          </a:p>
          <a:p>
            <a:pPr algn="just"/>
            <a:r>
              <a:rPr lang="ar-IQ" sz="2600" b="1" dirty="0" smtClean="0"/>
              <a:t>والغرض منه تقليل الفقد من الرطوبة واكساء منطقة القطع وتحسين مظهر الثمار كما في الحمضيات والتفاح </a:t>
            </a:r>
            <a:r>
              <a:rPr lang="ar-IQ" sz="2600" b="1" dirty="0" err="1" smtClean="0"/>
              <a:t>والطماطة</a:t>
            </a:r>
            <a:r>
              <a:rPr lang="ar-IQ" sz="2600" b="1" dirty="0" smtClean="0"/>
              <a:t> والفلفل والخيار وله </a:t>
            </a:r>
            <a:r>
              <a:rPr lang="ar-IQ" sz="2600" b="1" dirty="0" err="1" smtClean="0"/>
              <a:t>تاثيرات</a:t>
            </a:r>
            <a:r>
              <a:rPr lang="ar-IQ" sz="2600" b="1" dirty="0" smtClean="0"/>
              <a:t> سلبية ايضا منها</a:t>
            </a:r>
          </a:p>
          <a:p>
            <a:pPr algn="just"/>
            <a:r>
              <a:rPr lang="ar-IQ" sz="2600" b="1" dirty="0" smtClean="0"/>
              <a:t>1-زيادة نسبة ثاني اوكسيد الكاربون داخل الثمار قد تؤدي الى الاصابة </a:t>
            </a:r>
            <a:r>
              <a:rPr lang="ar-IQ" sz="2600" b="1" dirty="0" err="1" smtClean="0"/>
              <a:t>بالامراض</a:t>
            </a:r>
            <a:r>
              <a:rPr lang="ar-IQ" sz="2600" b="1" dirty="0" smtClean="0"/>
              <a:t> والفطريات</a:t>
            </a:r>
          </a:p>
          <a:p>
            <a:pPr algn="just"/>
            <a:r>
              <a:rPr lang="ar-IQ" sz="2600" b="1" dirty="0" smtClean="0"/>
              <a:t>2-غلق الثغور</a:t>
            </a:r>
          </a:p>
          <a:p>
            <a:pPr algn="just"/>
            <a:r>
              <a:rPr lang="ar-IQ" sz="2600" b="1" dirty="0" smtClean="0"/>
              <a:t>ومن المواد المستعملة في التشميع هي شمع النحل </a:t>
            </a:r>
            <a:r>
              <a:rPr lang="ar-IQ" sz="2600" b="1" dirty="0" err="1" smtClean="0"/>
              <a:t>والبرافين</a:t>
            </a:r>
            <a:endParaRPr lang="ar-IQ" sz="2600" b="1" dirty="0" smtClean="0"/>
          </a:p>
          <a:p>
            <a:pPr algn="just"/>
            <a:r>
              <a:rPr lang="ar-IQ" sz="2600" b="1" dirty="0" smtClean="0"/>
              <a:t>6-الانضاج الصناعي</a:t>
            </a:r>
          </a:p>
          <a:p>
            <a:pPr algn="just"/>
            <a:r>
              <a:rPr lang="ar-IQ" sz="2600" b="1" dirty="0" smtClean="0"/>
              <a:t>7-التلوين</a:t>
            </a:r>
          </a:p>
          <a:p>
            <a:pPr algn="just"/>
            <a:r>
              <a:rPr lang="ar-IQ" sz="2600" b="1" dirty="0" smtClean="0"/>
              <a:t>ومن فوائد الفرز والتدريج </a:t>
            </a:r>
            <a:r>
              <a:rPr lang="ar-IQ" sz="2600" b="1" dirty="0" err="1" smtClean="0"/>
              <a:t>مايلي</a:t>
            </a:r>
            <a:r>
              <a:rPr lang="ar-IQ" sz="2600" b="1" dirty="0" smtClean="0"/>
              <a:t>:-</a:t>
            </a:r>
            <a:endParaRPr lang="ar-IQ" sz="2600" b="1" dirty="0"/>
          </a:p>
        </p:txBody>
      </p:sp>
    </p:spTree>
    <p:extLst>
      <p:ext uri="{BB962C8B-B14F-4D97-AF65-F5344CB8AC3E}">
        <p14:creationId xmlns:p14="http://schemas.microsoft.com/office/powerpoint/2010/main" val="1219458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Rectangle 1"/>
          <p:cNvSpPr>
            <a:spLocks noChangeArrowheads="1"/>
          </p:cNvSpPr>
          <p:nvPr/>
        </p:nvSpPr>
        <p:spPr bwMode="auto">
          <a:xfrm>
            <a:off x="278402" y="332656"/>
            <a:ext cx="8568952" cy="1815882"/>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r>
              <a:rPr lang="ar-IQ" sz="2800" b="1" dirty="0" smtClean="0"/>
              <a:t>1-تسهيل </a:t>
            </a:r>
            <a:r>
              <a:rPr lang="ar-IQ" sz="2800" b="1" dirty="0"/>
              <a:t>عملية التسويق</a:t>
            </a:r>
          </a:p>
          <a:p>
            <a:r>
              <a:rPr lang="ar-IQ" sz="2800" b="1" dirty="0"/>
              <a:t>2-تسهيل وضع الاسعار</a:t>
            </a:r>
          </a:p>
          <a:p>
            <a:r>
              <a:rPr lang="ar-IQ" sz="2800" b="1" dirty="0"/>
              <a:t>3-استبعاد الاصناف </a:t>
            </a:r>
            <a:r>
              <a:rPr lang="ar-IQ" sz="2800" b="1" dirty="0" smtClean="0"/>
              <a:t>الرديئة</a:t>
            </a:r>
          </a:p>
          <a:p>
            <a:r>
              <a:rPr lang="ar-IQ" sz="2800" b="1" dirty="0"/>
              <a:t>4-تقليل نسبة فقد </a:t>
            </a:r>
            <a:r>
              <a:rPr lang="ar-IQ" sz="2800" b="1" dirty="0" smtClean="0"/>
              <a:t>المحصول</a:t>
            </a:r>
            <a:endParaRPr lang="ar-IQ" sz="2800" b="1" dirty="0"/>
          </a:p>
        </p:txBody>
      </p:sp>
      <p:sp>
        <p:nvSpPr>
          <p:cNvPr id="4" name="مستطيل 3"/>
          <p:cNvSpPr/>
          <p:nvPr/>
        </p:nvSpPr>
        <p:spPr>
          <a:xfrm>
            <a:off x="278402" y="2564904"/>
            <a:ext cx="8568952" cy="252376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2600" b="1" dirty="0"/>
              <a:t>ومن النقاط الواجب توفرها في وحدات التعبئة :-</a:t>
            </a:r>
          </a:p>
          <a:p>
            <a:r>
              <a:rPr lang="ar-IQ" sz="2600" b="1" dirty="0"/>
              <a:t>1-ان تكون قوية البناء وتتحمل وضعها فوق بعضها الاخر</a:t>
            </a:r>
          </a:p>
          <a:p>
            <a:r>
              <a:rPr lang="ar-IQ" sz="2600" b="1" dirty="0"/>
              <a:t>2-ان تقلل من فقدان الماء من الثمار</a:t>
            </a:r>
          </a:p>
          <a:p>
            <a:r>
              <a:rPr lang="ar-IQ" sz="2600" b="1" dirty="0"/>
              <a:t>3-ان </a:t>
            </a:r>
            <a:r>
              <a:rPr lang="ar-IQ" sz="2600" b="1" dirty="0" err="1"/>
              <a:t>لاتعيق</a:t>
            </a:r>
            <a:r>
              <a:rPr lang="ar-IQ" sz="2600" b="1" dirty="0"/>
              <a:t> التهوية</a:t>
            </a:r>
          </a:p>
          <a:p>
            <a:r>
              <a:rPr lang="ar-IQ" sz="2600" b="1" dirty="0"/>
              <a:t>4-سهلة </a:t>
            </a:r>
            <a:r>
              <a:rPr lang="ar-IQ" sz="2600" b="1" dirty="0" smtClean="0"/>
              <a:t>التداول</a:t>
            </a:r>
          </a:p>
          <a:p>
            <a:r>
              <a:rPr lang="ar-IQ" sz="2600" b="1" dirty="0"/>
              <a:t>5-قليلة </a:t>
            </a:r>
            <a:r>
              <a:rPr lang="ar-IQ" sz="2600" b="1" dirty="0" smtClean="0"/>
              <a:t>التكاليف</a:t>
            </a:r>
            <a:endParaRPr lang="ar-IQ" sz="2600" b="1" dirty="0"/>
          </a:p>
        </p:txBody>
      </p:sp>
    </p:spTree>
    <p:extLst>
      <p:ext uri="{BB962C8B-B14F-4D97-AF65-F5344CB8AC3E}">
        <p14:creationId xmlns:p14="http://schemas.microsoft.com/office/powerpoint/2010/main" val="158023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 name="مستطيل 1"/>
          <p:cNvSpPr/>
          <p:nvPr/>
        </p:nvSpPr>
        <p:spPr>
          <a:xfrm>
            <a:off x="90742" y="908720"/>
            <a:ext cx="8931427"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2800" b="1" dirty="0"/>
              <a:t>ومن عبوات الشحن </a:t>
            </a:r>
            <a:r>
              <a:rPr lang="ar-IQ" sz="2800" b="1" dirty="0" err="1"/>
              <a:t>مايلي</a:t>
            </a:r>
            <a:r>
              <a:rPr lang="ar-IQ" sz="2800" b="1" dirty="0"/>
              <a:t>:-</a:t>
            </a:r>
          </a:p>
          <a:p>
            <a:r>
              <a:rPr lang="ar-IQ" sz="2800" b="1" dirty="0"/>
              <a:t>أ-الصناديق الخشبية</a:t>
            </a:r>
          </a:p>
          <a:p>
            <a:r>
              <a:rPr lang="ar-IQ" sz="2800" b="1" dirty="0"/>
              <a:t>ب-العبوات الكارتونية</a:t>
            </a:r>
          </a:p>
          <a:p>
            <a:r>
              <a:rPr lang="ar-IQ" sz="2800" b="1" dirty="0"/>
              <a:t>ج-العبوات البلاستيكية</a:t>
            </a:r>
          </a:p>
          <a:p>
            <a:r>
              <a:rPr lang="ar-IQ" sz="2800" b="1" dirty="0"/>
              <a:t>ء-الاكياس</a:t>
            </a:r>
          </a:p>
          <a:p>
            <a:r>
              <a:rPr lang="ar-IQ" sz="2800" b="1" dirty="0"/>
              <a:t>ه-السيارات والعربات المبردة</a:t>
            </a:r>
          </a:p>
        </p:txBody>
      </p:sp>
    </p:spTree>
    <p:extLst>
      <p:ext uri="{BB962C8B-B14F-4D97-AF65-F5344CB8AC3E}">
        <p14:creationId xmlns:p14="http://schemas.microsoft.com/office/powerpoint/2010/main" val="1097054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463</Words>
  <Application>Microsoft Office PowerPoint</Application>
  <PresentationFormat>عرض على الشاشة (3:4)‏</PresentationFormat>
  <Paragraphs>81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cp:lastModifiedBy>
  <cp:revision>64</cp:revision>
  <dcterms:created xsi:type="dcterms:W3CDTF">2016-03-15T08:59:31Z</dcterms:created>
  <dcterms:modified xsi:type="dcterms:W3CDTF">2021-12-15T05:46:14Z</dcterms:modified>
</cp:coreProperties>
</file>